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57" r:id="rId2"/>
    <p:sldId id="282" r:id="rId3"/>
    <p:sldId id="286" r:id="rId4"/>
    <p:sldId id="259" r:id="rId5"/>
    <p:sldId id="279" r:id="rId6"/>
    <p:sldId id="317" r:id="rId7"/>
    <p:sldId id="258" r:id="rId8"/>
    <p:sldId id="290" r:id="rId9"/>
    <p:sldId id="291" r:id="rId10"/>
    <p:sldId id="320" r:id="rId11"/>
    <p:sldId id="324" r:id="rId12"/>
    <p:sldId id="322" r:id="rId13"/>
    <p:sldId id="321" r:id="rId14"/>
    <p:sldId id="323" r:id="rId15"/>
    <p:sldId id="273" r:id="rId16"/>
    <p:sldId id="274" r:id="rId1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4660"/>
  </p:normalViewPr>
  <p:slideViewPr>
    <p:cSldViewPr>
      <p:cViewPr varScale="1">
        <p:scale>
          <a:sx n="108" d="100"/>
          <a:sy n="108" d="100"/>
        </p:scale>
        <p:origin x="17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7747D45-EF6D-458A-A47C-8888223AD745}" type="datetimeFigureOut">
              <a:rPr lang="en-US"/>
              <a:pPr/>
              <a:t>8/25/2019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F51C8DB-E4F8-4A78-A3E6-5C23645696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54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2684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279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36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17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436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21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915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92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245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862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1C8DB-E4F8-4A78-A3E6-5C236456969C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790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84DB2B6-FC47-41CD-9D9D-F60399FD9D5A}" type="datetimeFigureOut">
              <a:rPr lang="en-US" smtClean="0"/>
              <a:pPr/>
              <a:t>8/25/2019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000"/>
            <a:lum/>
          </a:blip>
          <a:srcRect/>
          <a:stretch>
            <a:fillRect t="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br>
              <a:rPr lang="en-US" sz="7300" b="1" dirty="0"/>
            </a:br>
            <a:r>
              <a:rPr lang="en-US" sz="5600" b="1" dirty="0">
                <a:solidFill>
                  <a:srgbClr val="00B0F0"/>
                </a:solidFill>
                <a:latin typeface="Arial Black" pitchFamily="34" charset="0"/>
              </a:rPr>
              <a:t>STATE OF TEXAS</a:t>
            </a:r>
            <a:br>
              <a:rPr lang="en-US" sz="5600" b="1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en-US" sz="5600" b="1" dirty="0">
                <a:solidFill>
                  <a:srgbClr val="00B0F0"/>
                </a:solidFill>
                <a:latin typeface="Arial Black" pitchFamily="34" charset="0"/>
              </a:rPr>
              <a:t>v</a:t>
            </a:r>
            <a:br>
              <a:rPr lang="en-US" sz="5600" b="1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en-US" sz="5400" b="1" dirty="0">
                <a:solidFill>
                  <a:srgbClr val="00B0F0"/>
                </a:solidFill>
                <a:latin typeface="Arial Black"/>
              </a:rPr>
              <a:t>PAUL ROSALES-CHAPLIN</a:t>
            </a:r>
            <a:br>
              <a:rPr lang="en-US" sz="5600" b="1" dirty="0">
                <a:solidFill>
                  <a:srgbClr val="00B0F0"/>
                </a:solidFill>
                <a:latin typeface="Arial Black"/>
              </a:rPr>
            </a:br>
            <a:br>
              <a:rPr lang="en-US" sz="5600" b="1" dirty="0">
                <a:solidFill>
                  <a:srgbClr val="00B0F0"/>
                </a:solidFill>
                <a:latin typeface="Arial Black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8686799" y="5867400"/>
            <a:ext cx="45719" cy="258763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/>
              <a:t>   IF SOMEONE IS GUILTY OF INTOXICATED ASSAULT, THEY SHOULD </a:t>
            </a:r>
            <a:r>
              <a:rPr lang="en-US" sz="4800" b="1" dirty="0"/>
              <a:t>PROBABLY</a:t>
            </a:r>
            <a:r>
              <a:rPr lang="en-US" sz="4800" dirty="0"/>
              <a:t> GO TO PRISON?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b="1" dirty="0"/>
              <a:t>PUNISHMENT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entury Gothic" charset="0"/>
            </a:endParaRPr>
          </a:p>
          <a:p>
            <a:r>
              <a:rPr lang="en-US" dirty="0">
                <a:latin typeface="Century Gothic" charset="0"/>
              </a:rPr>
              <a:t>INTOXICATED ASSAULT </a:t>
            </a:r>
            <a:r>
              <a:rPr lang="en-US" sz="1800" dirty="0">
                <a:latin typeface="Century Gothic" charset="0"/>
              </a:rPr>
              <a:t>(3rd Degree)</a:t>
            </a:r>
          </a:p>
          <a:p>
            <a:pPr>
              <a:buNone/>
            </a:pPr>
            <a:r>
              <a:rPr lang="en-US" dirty="0">
                <a:latin typeface="Century Gothic" charset="0"/>
              </a:rPr>
              <a:t> </a:t>
            </a:r>
          </a:p>
          <a:p>
            <a:pPr lvl="1"/>
            <a:r>
              <a:rPr lang="en-US" dirty="0">
                <a:latin typeface="Century Gothic" charset="0"/>
              </a:rPr>
              <a:t>2-10 Years Prison </a:t>
            </a:r>
          </a:p>
          <a:p>
            <a:pPr lvl="1">
              <a:buNone/>
            </a:pPr>
            <a:r>
              <a:rPr lang="en-US" dirty="0">
                <a:latin typeface="Century Gothic" charset="0"/>
              </a:rPr>
              <a:t>   and/or</a:t>
            </a:r>
          </a:p>
          <a:p>
            <a:pPr lvl="1"/>
            <a:r>
              <a:rPr lang="en-US" dirty="0">
                <a:latin typeface="Century Gothic" charset="0"/>
              </a:rPr>
              <a:t>2-10 Years Probation</a:t>
            </a:r>
          </a:p>
          <a:p>
            <a:pPr lvl="2"/>
            <a:r>
              <a:rPr lang="en-US" dirty="0">
                <a:latin typeface="Century Gothic" charset="0"/>
              </a:rPr>
              <a:t>AT LEAST 30 DAYS IN JAIL</a:t>
            </a:r>
          </a:p>
          <a:p>
            <a:pPr lvl="1"/>
            <a:endParaRPr lang="en-US" dirty="0">
              <a:latin typeface="Century Gothic" charset="0"/>
            </a:endParaRPr>
          </a:p>
          <a:p>
            <a:pPr lvl="1"/>
            <a:r>
              <a:rPr lang="en-US" dirty="0">
                <a:latin typeface="Century Gothic" charset="0"/>
              </a:rPr>
              <a:t>$10,000.00 fine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695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3E63B2FA-19B6-4F15-9BD4-5D6324E7F1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120"/>
            <a:ext cx="9144000" cy="6461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905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b="1" dirty="0"/>
              <a:t>PUNISHMENT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entury Gothic" charset="0"/>
            </a:endParaRPr>
          </a:p>
          <a:p>
            <a:r>
              <a:rPr lang="en-US" dirty="0">
                <a:latin typeface="Century Gothic" charset="0"/>
              </a:rPr>
              <a:t>INTOXICATED ASSAULT </a:t>
            </a:r>
            <a:r>
              <a:rPr lang="en-US" sz="1800" dirty="0">
                <a:latin typeface="Century Gothic" charset="0"/>
              </a:rPr>
              <a:t>(3rd Degree)</a:t>
            </a:r>
          </a:p>
          <a:p>
            <a:pPr>
              <a:buNone/>
            </a:pPr>
            <a:r>
              <a:rPr lang="en-US" dirty="0">
                <a:latin typeface="Century Gothic" charset="0"/>
              </a:rPr>
              <a:t> </a:t>
            </a:r>
          </a:p>
          <a:p>
            <a:pPr lvl="1"/>
            <a:r>
              <a:rPr lang="en-US" dirty="0">
                <a:latin typeface="Century Gothic" charset="0"/>
              </a:rPr>
              <a:t>2-10 Years Prison </a:t>
            </a:r>
          </a:p>
          <a:p>
            <a:pPr lvl="1">
              <a:buNone/>
            </a:pPr>
            <a:r>
              <a:rPr lang="en-US" dirty="0">
                <a:latin typeface="Century Gothic" charset="0"/>
              </a:rPr>
              <a:t>   and/or</a:t>
            </a:r>
          </a:p>
          <a:p>
            <a:pPr lvl="1"/>
            <a:r>
              <a:rPr lang="en-US" dirty="0">
                <a:latin typeface="Century Gothic" charset="0"/>
              </a:rPr>
              <a:t>2-10 Years Probation</a:t>
            </a:r>
          </a:p>
          <a:p>
            <a:pPr lvl="2"/>
            <a:r>
              <a:rPr lang="en-US" dirty="0">
                <a:latin typeface="Century Gothic" charset="0"/>
              </a:rPr>
              <a:t>AT LEAST 30 DAYS IN JAIL</a:t>
            </a:r>
          </a:p>
          <a:p>
            <a:pPr lvl="1"/>
            <a:endParaRPr lang="en-US" dirty="0">
              <a:latin typeface="Century Gothic" charset="0"/>
            </a:endParaRPr>
          </a:p>
          <a:p>
            <a:pPr lvl="1"/>
            <a:r>
              <a:rPr lang="en-US" dirty="0">
                <a:latin typeface="Century Gothic" charset="0"/>
              </a:rPr>
              <a:t>$10,000.00 fine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959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680B3-4C93-4C5D-895E-F6454406A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8686800" y="267494"/>
            <a:ext cx="762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321CD-13ED-4A3B-98EE-F2A45E25A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2400"/>
            <a:ext cx="8382000" cy="6302408"/>
          </a:xfrm>
        </p:spPr>
        <p:txBody>
          <a:bodyPr>
            <a:normAutofit/>
          </a:bodyPr>
          <a:lstStyle/>
          <a:p>
            <a:pPr marL="64008" indent="0" algn="ctr">
              <a:buNone/>
            </a:pPr>
            <a:r>
              <a:rPr lang="en-US" sz="9600" b="1" dirty="0"/>
              <a:t>WHO CAN’T EVEN CONSIDER PROBATION?</a:t>
            </a:r>
          </a:p>
        </p:txBody>
      </p:sp>
    </p:spTree>
    <p:extLst>
      <p:ext uri="{BB962C8B-B14F-4D97-AF65-F5344CB8AC3E}">
        <p14:creationId xmlns:p14="http://schemas.microsoft.com/office/powerpoint/2010/main" val="1462440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b="1" dirty="0"/>
              <a:t>JURY SERVICE</a:t>
            </a:r>
          </a:p>
        </p:txBody>
      </p:sp>
      <p:pic>
        <p:nvPicPr>
          <p:cNvPr id="4" name="Content Placeholder 3" descr="empty jury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066800" y="3962401"/>
            <a:ext cx="7147880" cy="2895600"/>
          </a:xfrm>
        </p:spPr>
      </p:pic>
      <p:pic>
        <p:nvPicPr>
          <p:cNvPr id="5" name="Picture 4" descr="gave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1981200"/>
            <a:ext cx="2971800" cy="1875817"/>
          </a:xfrm>
          <a:prstGeom prst="rect">
            <a:avLst/>
          </a:prstGeom>
        </p:spPr>
      </p:pic>
      <p:pic>
        <p:nvPicPr>
          <p:cNvPr id="6" name="Picture 5" descr="Jur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43000" y="1981200"/>
            <a:ext cx="3200400" cy="192024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9000"/>
            <a:lum/>
          </a:blip>
          <a:srcRect/>
          <a:stretch>
            <a:fillRect l="-5000" t="7000" r="-5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br>
              <a:rPr lang="en-US" sz="7300" b="1" dirty="0"/>
            </a:br>
            <a:r>
              <a:rPr lang="en-US" sz="9600" b="1" dirty="0">
                <a:solidFill>
                  <a:srgbClr val="00B0F0"/>
                </a:solidFill>
                <a:latin typeface="Arial Black" pitchFamily="34" charset="0"/>
              </a:rPr>
              <a:t>THANK YOU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8686799" y="5867400"/>
            <a:ext cx="45719" cy="258763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/>
              <a:t>DWI v. INTOX ASSAULT</a:t>
            </a:r>
          </a:p>
        </p:txBody>
      </p:sp>
      <p:pic>
        <p:nvPicPr>
          <p:cNvPr id="4" name="Content Placeholder 3" descr="dic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14500" y="1882775"/>
            <a:ext cx="5715000" cy="4572000"/>
          </a:xfrm>
        </p:spPr>
      </p:pic>
    </p:spTree>
    <p:extLst>
      <p:ext uri="{BB962C8B-B14F-4D97-AF65-F5344CB8AC3E}">
        <p14:creationId xmlns:p14="http://schemas.microsoft.com/office/powerpoint/2010/main" val="541460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5878931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/>
              <a:t>ACCIDENTS</a:t>
            </a:r>
            <a:br>
              <a:rPr lang="en-US" dirty="0"/>
            </a:br>
            <a:br>
              <a:rPr lang="en-US" dirty="0"/>
            </a:br>
            <a:r>
              <a:rPr lang="en-US" sz="6600" b="1" u="sng" dirty="0"/>
              <a:t>NOT</a:t>
            </a:r>
            <a:r>
              <a:rPr lang="en-US" sz="6600" b="1" dirty="0"/>
              <a:t> DELIBERATES</a:t>
            </a:r>
            <a:endParaRPr lang="en-US" sz="6600" b="1" dirty="0">
              <a:solidFill>
                <a:srgbClr val="FFC453"/>
              </a:solidFill>
              <a:latin typeface="Century Gothi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7751" y="6233723"/>
            <a:ext cx="579049" cy="221052"/>
          </a:xfrm>
        </p:spPr>
        <p:txBody>
          <a:bodyPr>
            <a:normAutofit fontScale="3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812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/>
              <a:t>DRINKING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Drink, Drive, Go to Jail</a:t>
            </a:r>
          </a:p>
          <a:p>
            <a:r>
              <a:rPr lang="en-US" sz="2400" dirty="0"/>
              <a:t>Drive Sober or Get Pulled Over</a:t>
            </a:r>
          </a:p>
          <a:p>
            <a:r>
              <a:rPr lang="en-US" sz="2400" dirty="0"/>
              <a:t>Going Out Tonight, So Are We</a:t>
            </a:r>
          </a:p>
        </p:txBody>
      </p:sp>
      <p:pic>
        <p:nvPicPr>
          <p:cNvPr id="5" name="Picture 4" descr="drivesober11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3886200"/>
            <a:ext cx="4457700" cy="2971800"/>
          </a:xfrm>
          <a:prstGeom prst="rect">
            <a:avLst/>
          </a:prstGeom>
        </p:spPr>
      </p:pic>
      <p:pic>
        <p:nvPicPr>
          <p:cNvPr id="7" name="Picture 6" descr="Drink Drive Billboar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3657600"/>
            <a:ext cx="42672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Going Ou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347220" y="3032125"/>
            <a:ext cx="5796780" cy="3825875"/>
          </a:xfrm>
        </p:spPr>
      </p:pic>
      <p:pic>
        <p:nvPicPr>
          <p:cNvPr id="5" name="Picture 4" descr="MSP-Drive-Sober-or-Get-Pulled-Ov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8043333" cy="2895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124200"/>
          </a:xfrm>
        </p:spPr>
        <p:txBody>
          <a:bodyPr>
            <a:normAutofit/>
          </a:bodyPr>
          <a:lstStyle/>
          <a:p>
            <a:r>
              <a:rPr lang="en-US" sz="6000" b="1" u="sng" dirty="0"/>
              <a:t>NOT</a:t>
            </a:r>
            <a:r>
              <a:rPr lang="en-US" b="1" dirty="0"/>
              <a:t> ILLEGAL TO DRINK AND THEN DRIVE; as long as you’re </a:t>
            </a:r>
            <a:r>
              <a:rPr lang="en-US" sz="5400" b="1" u="sng" dirty="0"/>
              <a:t>NOT</a:t>
            </a:r>
            <a:r>
              <a:rPr lang="en-US" b="1" dirty="0"/>
              <a:t> intoxicated</a:t>
            </a:r>
          </a:p>
        </p:txBody>
      </p:sp>
      <p:pic>
        <p:nvPicPr>
          <p:cNvPr id="4" name="Content Placeholder 3" descr="Lupe Tortilla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872753" y="3657600"/>
            <a:ext cx="5271247" cy="3200400"/>
          </a:xfrm>
        </p:spPr>
      </p:pic>
      <p:pic>
        <p:nvPicPr>
          <p:cNvPr id="5" name="Picture 4" descr="Lupe Mar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3657600"/>
            <a:ext cx="32004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/>
              <a:t>DRINKING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sz="5700" b="1" dirty="0"/>
              <a:t>A.	REGULARLY</a:t>
            </a:r>
          </a:p>
          <a:p>
            <a:pPr>
              <a:buNone/>
            </a:pPr>
            <a:endParaRPr lang="en-US" sz="3200" b="1" dirty="0"/>
          </a:p>
          <a:p>
            <a:pPr>
              <a:buNone/>
            </a:pPr>
            <a:r>
              <a:rPr lang="en-US" sz="3200" b="1" dirty="0"/>
              <a:t>	</a:t>
            </a:r>
            <a:r>
              <a:rPr lang="en-US" sz="5700" b="1" dirty="0"/>
              <a:t>B.		OCCASIONALLY</a:t>
            </a:r>
          </a:p>
          <a:p>
            <a:pPr>
              <a:buNone/>
            </a:pPr>
            <a:endParaRPr lang="en-US" sz="3200" b="1" dirty="0"/>
          </a:p>
          <a:p>
            <a:pPr>
              <a:buNone/>
            </a:pPr>
            <a:r>
              <a:rPr lang="en-US" sz="3200" b="1" dirty="0"/>
              <a:t>	</a:t>
            </a:r>
            <a:r>
              <a:rPr lang="en-US" sz="5700" b="1" dirty="0"/>
              <a:t>C.	RARELY</a:t>
            </a:r>
          </a:p>
          <a:p>
            <a:pPr>
              <a:buNone/>
            </a:pPr>
            <a:endParaRPr lang="en-US" sz="3200" b="1" dirty="0"/>
          </a:p>
          <a:p>
            <a:pPr>
              <a:buNone/>
            </a:pPr>
            <a:r>
              <a:rPr lang="en-US" sz="3200" b="1" dirty="0"/>
              <a:t>	</a:t>
            </a:r>
            <a:r>
              <a:rPr lang="en-US" sz="5700" b="1" dirty="0"/>
              <a:t>D.	NEVER</a:t>
            </a:r>
          </a:p>
          <a:p>
            <a:pPr>
              <a:buNone/>
            </a:pPr>
            <a:endParaRPr lang="en-US" sz="3200" b="1" dirty="0"/>
          </a:p>
          <a:p>
            <a:pPr>
              <a:buNone/>
            </a:pPr>
            <a:r>
              <a:rPr lang="en-US" sz="3200" b="1" dirty="0"/>
              <a:t>	</a:t>
            </a:r>
            <a:r>
              <a:rPr lang="en-US" sz="5700" b="1" dirty="0"/>
              <a:t>E.		NOT ANY MORE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b="1" dirty="0"/>
              <a:t>ALCOHOL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MEMBER OF MADD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MEMBER OF AA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STRONGLY AGREE WITH “NO REFUSAL” WEEKENDS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983163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ALCOHOLISM IN FAMILY</a:t>
            </a:r>
          </a:p>
          <a:p>
            <a:endParaRPr lang="en-US" dirty="0"/>
          </a:p>
          <a:p>
            <a:r>
              <a:rPr lang="en-US" dirty="0"/>
              <a:t>NO ALCOHOL IN HOME</a:t>
            </a:r>
            <a:br>
              <a:rPr lang="en-US" dirty="0"/>
            </a:br>
            <a:endParaRPr lang="en-US" dirty="0"/>
          </a:p>
          <a:p>
            <a:r>
              <a:rPr lang="en-US" dirty="0"/>
              <a:t>INJURED/VICTIM OF ALCOHOL RELATED CRIME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buNone/>
            </a:pPr>
            <a:r>
              <a:rPr lang="en-US" sz="4800" dirty="0"/>
              <a:t>   I BELIEVE THE DRINKING AND DRIVING LAWS ARE </a:t>
            </a:r>
            <a:r>
              <a:rPr lang="en-US" sz="4800" b="1" u="sng" dirty="0"/>
              <a:t>NOT</a:t>
            </a:r>
            <a:r>
              <a:rPr lang="en-US" sz="4800" dirty="0"/>
              <a:t> SEVERE ENOUGH IN OUR STATE?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403</TotalTime>
  <Words>178</Words>
  <Application>Microsoft Office PowerPoint</Application>
  <PresentationFormat>On-screen Show (4:3)</PresentationFormat>
  <Paragraphs>71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 Black</vt:lpstr>
      <vt:lpstr>Calibri</vt:lpstr>
      <vt:lpstr>Century Gothic</vt:lpstr>
      <vt:lpstr>Verdana</vt:lpstr>
      <vt:lpstr>Wingdings 2</vt:lpstr>
      <vt:lpstr>Verve</vt:lpstr>
      <vt:lpstr> STATE OF TEXAS v PAUL ROSALES-CHAPLIN  </vt:lpstr>
      <vt:lpstr>DWI v. INTOX ASSAULT</vt:lpstr>
      <vt:lpstr>ACCIDENTS  NOT DELIBERATES</vt:lpstr>
      <vt:lpstr>DRINKING</vt:lpstr>
      <vt:lpstr>PowerPoint Presentation</vt:lpstr>
      <vt:lpstr>NOT ILLEGAL TO DRINK AND THEN DRIVE; as long as you’re NOT intoxicated</vt:lpstr>
      <vt:lpstr>DRINKING PATTERNS</vt:lpstr>
      <vt:lpstr>ALCOHOL</vt:lpstr>
      <vt:lpstr>TRUE OR FALSE?</vt:lpstr>
      <vt:lpstr>TRUE OR FALSE?</vt:lpstr>
      <vt:lpstr>PUNISHMENT</vt:lpstr>
      <vt:lpstr>PowerPoint Presentation</vt:lpstr>
      <vt:lpstr>PUNISHMENT</vt:lpstr>
      <vt:lpstr>PowerPoint Presentation</vt:lpstr>
      <vt:lpstr>JURY SERVICE</vt:lpstr>
      <vt:lpstr> THANK YOU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MarkThiessen</dc:creator>
  <cp:lastModifiedBy>Mark Thiessen</cp:lastModifiedBy>
  <cp:revision>78</cp:revision>
  <dcterms:created xsi:type="dcterms:W3CDTF">2015-09-23T20:09:44Z</dcterms:created>
  <dcterms:modified xsi:type="dcterms:W3CDTF">2019-08-25T21:22:54Z</dcterms:modified>
</cp:coreProperties>
</file>